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0" r:id="rId6"/>
    <p:sldId id="312" r:id="rId7"/>
    <p:sldId id="299" r:id="rId8"/>
    <p:sldId id="261" r:id="rId9"/>
    <p:sldId id="262" r:id="rId10"/>
    <p:sldId id="264" r:id="rId11"/>
    <p:sldId id="317" r:id="rId12"/>
    <p:sldId id="265" r:id="rId13"/>
    <p:sldId id="266" r:id="rId14"/>
    <p:sldId id="291" r:id="rId15"/>
    <p:sldId id="300" r:id="rId16"/>
    <p:sldId id="301" r:id="rId17"/>
    <p:sldId id="302" r:id="rId18"/>
    <p:sldId id="319" r:id="rId19"/>
    <p:sldId id="267" r:id="rId20"/>
    <p:sldId id="314" r:id="rId21"/>
    <p:sldId id="268" r:id="rId22"/>
    <p:sldId id="269" r:id="rId23"/>
    <p:sldId id="270" r:id="rId24"/>
    <p:sldId id="271" r:id="rId25"/>
    <p:sldId id="273" r:id="rId26"/>
    <p:sldId id="275" r:id="rId27"/>
    <p:sldId id="311" r:id="rId28"/>
    <p:sldId id="313" r:id="rId29"/>
    <p:sldId id="276" r:id="rId30"/>
    <p:sldId id="315" r:id="rId31"/>
    <p:sldId id="277" r:id="rId32"/>
    <p:sldId id="279" r:id="rId33"/>
    <p:sldId id="280" r:id="rId34"/>
    <p:sldId id="281" r:id="rId35"/>
    <p:sldId id="336" r:id="rId36"/>
    <p:sldId id="282" r:id="rId37"/>
    <p:sldId id="283" r:id="rId38"/>
    <p:sldId id="306" r:id="rId39"/>
    <p:sldId id="284" r:id="rId40"/>
    <p:sldId id="286" r:id="rId41"/>
    <p:sldId id="287" r:id="rId42"/>
    <p:sldId id="364" r:id="rId43"/>
    <p:sldId id="288" r:id="rId44"/>
    <p:sldId id="292" r:id="rId45"/>
    <p:sldId id="289" r:id="rId46"/>
    <p:sldId id="332" r:id="rId47"/>
    <p:sldId id="334" r:id="rId48"/>
    <p:sldId id="368" r:id="rId49"/>
    <p:sldId id="357" r:id="rId50"/>
    <p:sldId id="358" r:id="rId51"/>
    <p:sldId id="359" r:id="rId52"/>
    <p:sldId id="361" r:id="rId53"/>
    <p:sldId id="362" r:id="rId54"/>
    <p:sldId id="363" r:id="rId55"/>
    <p:sldId id="369" r:id="rId56"/>
    <p:sldId id="370" r:id="rId57"/>
    <p:sldId id="371" r:id="rId58"/>
    <p:sldId id="372" r:id="rId59"/>
    <p:sldId id="373" r:id="rId60"/>
    <p:sldId id="374" r:id="rId61"/>
    <p:sldId id="375" r:id="rId62"/>
  </p:sldIdLst>
  <p:sldSz cx="9144000" cy="6858000" type="screen4x3"/>
  <p:notesSz cx="9926638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0409" autoAdjust="0"/>
  </p:normalViewPr>
  <p:slideViewPr>
    <p:cSldViewPr>
      <p:cViewPr varScale="1">
        <p:scale>
          <a:sx n="66" d="100"/>
          <a:sy n="66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E00B3C-7DEC-4189-BB11-26074F287100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513513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44BDED-E9E8-4029-8B56-5D5623DFC3F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75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AE86AF-1DAB-4192-99FF-E9924C8DDBB3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57550"/>
            <a:ext cx="7942262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513513"/>
            <a:ext cx="43021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62CD90-C06E-4BDE-9CC9-80F21198B7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61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3FBC32-6909-4D3D-897D-B0DE3E9A8253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258DCB-DE18-42CC-A39D-1CC201ECAFAD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237E7-AD13-4C10-8974-50C33D815502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BB2DFA-93E5-400B-8441-1F719A766DFF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2CD90-C06E-4BDE-9CC9-80F21198B71F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506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2CD90-C06E-4BDE-9CC9-80F21198B71F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21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4FDDE7-1AC2-4344-B0F7-B0FC46445708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75BA33-1B61-4AA0-8C9B-7D213866004C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BCDE6-D489-4EE5-9AC7-2AF2DDA7FE71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2CD90-C06E-4BDE-9CC9-80F21198B71F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87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D1D8-1554-4D05-8C81-3B1D05090D61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E5D9-C56D-4EE3-B278-A711B77F3C3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5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EEC9-6D0E-4125-A5D6-128CAFA88CC7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4137-7CD3-4E53-8246-33BC9916A8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66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8CB5-9F18-482A-828E-BB160A554638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5603-9040-46B5-8BFE-55D6E107C7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96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2B5E-F03C-4A2C-B3A4-662DAC4B5A92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841C-B902-45DA-9568-DC43A5B21C8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86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CCF6-17EA-4B03-99C6-0EEFCCCE9BE3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76CB-899A-4055-8338-4759D4CA2C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46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6962-5B7B-43FF-BDA7-93B36E325FFC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3DD9-2CF1-4506-83BE-3F79F08851C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48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2438-BA88-46E0-B642-0106E103B796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E68E-B787-410D-925F-49B7F004B5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89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E4B5-62A4-419F-9467-22F4E4F630C0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778C-1F70-477A-A7D6-9414811125A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38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2DAAC-4C0E-4975-B51E-F723E4C9203A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6DB1-7AB5-4124-82A1-5B835D6AEE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6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BD2E-975A-454B-9F28-52ECE50A85D3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A78F-B620-4168-840C-B3D4129B30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05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F85F-8C79-4CF4-AE5D-555C6510FFE8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dirty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EF15-FACD-4916-ADA2-9BCDB049F4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170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2F245CE-4A05-479C-9E8D-D071C8233821}" type="datetimeFigureOut">
              <a:rPr lang="pt-BR"/>
              <a:pPr>
                <a:defRPr/>
              </a:pPr>
              <a:t>28/05/2019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932226-277A-484A-9DEC-44E7062F0D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2" r:id="rId2"/>
    <p:sldLayoutId id="2147483768" r:id="rId3"/>
    <p:sldLayoutId id="2147483763" r:id="rId4"/>
    <p:sldLayoutId id="2147483764" r:id="rId5"/>
    <p:sldLayoutId id="2147483765" r:id="rId6"/>
    <p:sldLayoutId id="2147483769" r:id="rId7"/>
    <p:sldLayoutId id="2147483770" r:id="rId8"/>
    <p:sldLayoutId id="2147483771" r:id="rId9"/>
    <p:sldLayoutId id="2147483766" r:id="rId10"/>
    <p:sldLayoutId id="21474837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4B6CC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4B6CC9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8422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846648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63891F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844408" cy="20162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Relatório de Atividades Desenvolvidas na Secretaria de Saúde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1538" y="5105400"/>
            <a:ext cx="6977063" cy="17526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1º </a:t>
            </a:r>
            <a:r>
              <a:rPr lang="pt-BR" sz="3600" b="1" dirty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Quadrimestre </a:t>
            </a:r>
            <a:r>
              <a:rPr lang="pt-BR" sz="36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2019</a:t>
            </a:r>
            <a:endParaRPr lang="pt-BR" sz="3600" b="1" dirty="0">
              <a:solidFill>
                <a:schemeClr val="tx1"/>
              </a:solidFill>
              <a:latin typeface="Algerian" pitchFamily="82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3600" b="1" dirty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     </a:t>
            </a:r>
            <a:r>
              <a:rPr lang="pt-BR" sz="36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janeiro a abril</a:t>
            </a:r>
            <a:endParaRPr lang="pt-BR" sz="3600" b="1" dirty="0">
              <a:solidFill>
                <a:schemeClr val="tx1"/>
              </a:solidFill>
              <a:latin typeface="Algerian" pitchFamily="82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3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209" y="-99392"/>
            <a:ext cx="8856984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Pacientes Encaminhados Cascavel</a:t>
            </a:r>
            <a:br>
              <a:rPr lang="pt-BR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CEONC e UOPECCAN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20572"/>
              </p:ext>
            </p:extLst>
          </p:nvPr>
        </p:nvGraphicFramePr>
        <p:xfrm>
          <a:off x="0" y="1557338"/>
          <a:ext cx="9144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70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Consultas, Exames, </a:t>
                      </a:r>
                    </a:p>
                    <a:p>
                      <a:pPr algn="ctr"/>
                      <a:endParaRPr lang="pt-BR" sz="1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Quimioterapias, Radioterapias e Cirurgias</a:t>
                      </a:r>
                    </a:p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17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17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7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42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2" marR="91442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7" marB="4571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30985"/>
            <a:ext cx="576064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Cirurgias Eletivas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28084"/>
              </p:ext>
            </p:extLst>
          </p:nvPr>
        </p:nvGraphicFramePr>
        <p:xfrm>
          <a:off x="0" y="1557338"/>
          <a:ext cx="9144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08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 Cirurgias</a:t>
                      </a:r>
                    </a:p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3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3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3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61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0" marB="4571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Atividades Realizadas pela</a:t>
            </a:r>
            <a:b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Equipe Saúde Bucal 01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99989"/>
              </p:ext>
            </p:extLst>
          </p:nvPr>
        </p:nvGraphicFramePr>
        <p:xfrm>
          <a:off x="9525" y="1557338"/>
          <a:ext cx="9134474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8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933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1º Consulta 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Programada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Procedi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mentos</a:t>
                      </a:r>
                    </a:p>
                    <a:p>
                      <a:pPr algn="ctr"/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Atendi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mentos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Tratamento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Concluído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Bochechos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Escovação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Supervisionada</a:t>
                      </a: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32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454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1192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latin typeface="Arial" pitchFamily="34" charset="0"/>
                          <a:cs typeface="Arial" pitchFamily="34" charset="0"/>
                        </a:rPr>
                        <a:t>1626</a:t>
                      </a:r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latin typeface="Arial" pitchFamily="34" charset="0"/>
                          <a:cs typeface="Arial" pitchFamily="34" charset="0"/>
                        </a:rPr>
                        <a:t>1626</a:t>
                      </a:r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32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132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</a:p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92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834064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rgbClr val="6076B4"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Atividades Realizadas pela</a:t>
            </a:r>
            <a:br>
              <a:rPr lang="pt-BR" sz="3600" dirty="0">
                <a:solidFill>
                  <a:srgbClr val="6076B4"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>
                <a:solidFill>
                  <a:srgbClr val="6076B4"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Equipe Saúde Bucal 02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19001"/>
              </p:ext>
            </p:extLst>
          </p:nvPr>
        </p:nvGraphicFramePr>
        <p:xfrm>
          <a:off x="9525" y="1484311"/>
          <a:ext cx="9134473" cy="537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9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5251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1º Consulta 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Programada</a:t>
                      </a: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Procedi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mentos</a:t>
                      </a: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Atendi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mentos</a:t>
                      </a: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Tratamento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Concluído</a:t>
                      </a: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Bochechos</a:t>
                      </a: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Escovação</a:t>
                      </a:r>
                    </a:p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Supervisionada</a:t>
                      </a:r>
                    </a:p>
                  </a:txBody>
                  <a:tcPr marL="91433" marR="91433"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11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 smtClean="0">
                          <a:latin typeface="Arial" panose="020B0604020202020204" pitchFamily="34" charset="0"/>
                        </a:rPr>
                        <a:t>337</a:t>
                      </a:r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 smtClean="0">
                          <a:latin typeface="Arial" panose="020B0604020202020204" pitchFamily="34" charset="0"/>
                        </a:rPr>
                        <a:t>160</a:t>
                      </a:r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 smtClean="0">
                          <a:latin typeface="Arial" panose="020B0604020202020204" pitchFamily="34" charset="0"/>
                        </a:rPr>
                        <a:t>791</a:t>
                      </a:r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 smtClean="0">
                          <a:latin typeface="Arial" panose="020B0604020202020204" pitchFamily="34" charset="0"/>
                        </a:rPr>
                        <a:t>177</a:t>
                      </a:r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 smtClean="0">
                          <a:latin typeface="Arial" panose="020B0604020202020204" pitchFamily="34" charset="0"/>
                        </a:rPr>
                        <a:t>64</a:t>
                      </a:r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 smtClean="0">
                          <a:latin typeface="Arial" panose="020B0604020202020204" pitchFamily="34" charset="0"/>
                        </a:rPr>
                        <a:t>1626</a:t>
                      </a:r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 smtClean="0">
                          <a:latin typeface="Arial" panose="020B0604020202020204" pitchFamily="34" charset="0"/>
                        </a:rPr>
                        <a:t>1626</a:t>
                      </a:r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11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11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anose="020B0604020202020204" pitchFamily="34" charset="0"/>
                      </a:endParaRPr>
                    </a:p>
                  </a:txBody>
                  <a:tcPr marL="91433" marR="91433"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844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7" marB="4572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027" y="-387424"/>
            <a:ext cx="9127992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1">
                    <a:satMod val="150000"/>
                  </a:schemeClr>
                </a:solidFill>
              </a:rPr>
              <a:t>Dispensação de Medicamentos na Farmácia da UBS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53359"/>
              </p:ext>
            </p:extLst>
          </p:nvPr>
        </p:nvGraphicFramePr>
        <p:xfrm>
          <a:off x="0" y="1556791"/>
          <a:ext cx="5153025" cy="530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634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Quantidade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de Medicamento Dispensado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19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220.107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19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19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7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8" marR="91438" marT="45718" marB="4571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176838" y="1412875"/>
            <a:ext cx="39243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Dentre eles um elenco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290 medicamentos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geral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antibióticos,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antimicrobianos,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antiparasitários,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suspensões,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comprimidos, psicotrópicos,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gotas,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injetáveis e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aplicação de soro endovenoso ambulatorial.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Componente Especializado da Assistência Farmacêutica – CEAF</a:t>
            </a:r>
            <a:br>
              <a:rPr lang="pt-BR" dirty="0">
                <a:solidFill>
                  <a:schemeClr val="accent1">
                    <a:satMod val="150000"/>
                  </a:schemeClr>
                </a:solidFill>
              </a:rPr>
            </a:b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Retângulo 2"/>
          <p:cNvSpPr>
            <a:spLocks noChangeArrowheads="1"/>
          </p:cNvSpPr>
          <p:nvPr/>
        </p:nvSpPr>
        <p:spPr bwMode="auto">
          <a:xfrm>
            <a:off x="28575" y="1557338"/>
            <a:ext cx="85693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pPr algn="just"/>
            <a:r>
              <a:rPr lang="pt-BR" dirty="0"/>
              <a:t>	</a:t>
            </a:r>
            <a:r>
              <a:rPr lang="pt-BR" sz="2400" dirty="0">
                <a:latin typeface="Arial" charset="0"/>
              </a:rPr>
              <a:t>Atualmente o fornecimento dessas classes de medicamentos é disponibilizada mediante a protocolo (LME) pela 8º Regional de Saúde, esses medicamentos são distribuídos mensalmente para o município e consequentemente distribuído pela Farmácia Básica de Saúde para </a:t>
            </a:r>
            <a:r>
              <a:rPr lang="pt-BR" sz="2400" dirty="0" smtClean="0">
                <a:latin typeface="Arial" charset="0"/>
              </a:rPr>
              <a:t>__70__ </a:t>
            </a:r>
            <a:r>
              <a:rPr lang="pt-BR" sz="2400" dirty="0">
                <a:latin typeface="Arial" charset="0"/>
              </a:rPr>
              <a:t>pacientes cadastrados para as mais diferentes formas de tratamento como ACNE GRAVE, ARTRITE REUMATÓIDE, ASMA GRAVE E DPOC, DISLIPIDEMIA, DOENÇA DE ALZHEIMER, DOENÇA DE PARKINSON, ESQUIZOFRENIA </a:t>
            </a:r>
            <a:r>
              <a:rPr lang="pt-BR" sz="2400" dirty="0" smtClean="0">
                <a:latin typeface="Arial" charset="0"/>
              </a:rPr>
              <a:t>REFRATÁRIA entre outras.</a:t>
            </a:r>
            <a:endParaRPr lang="pt-BR" sz="2400" dirty="0">
              <a:latin typeface="Arial" charset="0"/>
            </a:endParaRPr>
          </a:p>
          <a:p>
            <a:pPr algn="just"/>
            <a:r>
              <a:rPr lang="pt-BR" sz="2400" dirty="0">
                <a:latin typeface="Arial" charset="0"/>
              </a:rPr>
              <a:t>Fornecido contraceptivos a </a:t>
            </a:r>
            <a:r>
              <a:rPr lang="pt-BR" sz="2400" dirty="0" smtClean="0">
                <a:latin typeface="Arial" charset="0"/>
              </a:rPr>
              <a:t>__105__ mulheres no primeiro quadrimestre de 2018.</a:t>
            </a:r>
            <a:endParaRPr lang="pt-BR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Atendimento de Epidemiologia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71229"/>
              </p:ext>
            </p:extLst>
          </p:nvPr>
        </p:nvGraphicFramePr>
        <p:xfrm>
          <a:off x="-31379" y="620688"/>
          <a:ext cx="9180513" cy="607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Agravos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1º Quad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2º Quad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3º Quad</a:t>
                      </a:r>
                    </a:p>
                  </a:txBody>
                  <a:tcPr marL="62684" marR="62684" marT="31348" marB="313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Hepatites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Acidente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com</a:t>
                      </a: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 Animais Peçonhentos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6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Atendimento Anti-rábico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84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Intoxicação Exógena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Leptospirose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2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Influenza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4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Tuberculose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172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Acidente de Trabalho  Exposição Biológica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Acidente de trabalho Grave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204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Toxoplasmose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236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Violência Interpessoal/Autoprovocada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Dengue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Malária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052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Sífilis em gestante</a:t>
                      </a: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705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LER</a:t>
                      </a:r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 DORT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7052">
                <a:tc>
                  <a:txBody>
                    <a:bodyPr/>
                    <a:lstStyle/>
                    <a:p>
                      <a:r>
                        <a:rPr lang="pt-BR" sz="1800" dirty="0" err="1">
                          <a:latin typeface="Arial" pitchFamily="34" charset="0"/>
                          <a:cs typeface="Arial" pitchFamily="34" charset="0"/>
                        </a:rPr>
                        <a:t>Zika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7052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Leishmaniose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Tegumentar Americana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684" marR="62684" marT="31348" marB="31348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Atendimento Saúde do Trabalhador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35936"/>
              </p:ext>
            </p:extLst>
          </p:nvPr>
        </p:nvGraphicFramePr>
        <p:xfrm>
          <a:off x="0" y="1484785"/>
          <a:ext cx="9144000" cy="537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010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Atendimentos por Acidente de Trabalho</a:t>
                      </a:r>
                    </a:p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348"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Quad.</a:t>
                      </a:r>
                    </a:p>
                    <a:p>
                      <a:pPr algn="l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348"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Quad.</a:t>
                      </a:r>
                    </a:p>
                    <a:p>
                      <a:pPr algn="l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348"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Quad.</a:t>
                      </a:r>
                    </a:p>
                    <a:p>
                      <a:pPr algn="l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065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21" marR="91421" marT="45704" marB="45704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4" marB="45704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Números de óbitos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4901"/>
              </p:ext>
            </p:extLst>
          </p:nvPr>
        </p:nvGraphicFramePr>
        <p:xfrm>
          <a:off x="0" y="1285861"/>
          <a:ext cx="9117602" cy="426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940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Faixa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 etária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Sexo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Causa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363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1º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baseline="0" dirty="0" err="1">
                          <a:solidFill>
                            <a:schemeClr val="tx1"/>
                          </a:solidFill>
                        </a:rPr>
                        <a:t>Quad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1- 52 anos</a:t>
                      </a:r>
                    </a:p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1-  65 anos</a:t>
                      </a:r>
                    </a:p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1- 70 anos</a:t>
                      </a:r>
                    </a:p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1- 71 anos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619: </a:t>
                      </a:r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Hemorragia intracerebral </a:t>
                      </a:r>
                      <a:r>
                        <a:rPr kumimoji="0" lang="pt-BR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especificada.</a:t>
                      </a:r>
                      <a:endParaRPr lang="pt-BR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W189:</a:t>
                      </a:r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Outras quedas no mesmo nível.</a:t>
                      </a:r>
                      <a:endParaRPr lang="pt-BR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C709:</a:t>
                      </a:r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Neoplasia maligna da meninge, não especificada</a:t>
                      </a:r>
                      <a:endParaRPr lang="pt-BR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I219:</a:t>
                      </a:r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Infarto agudo do miocárdio não especificado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849">
                <a:tc>
                  <a:txBody>
                    <a:bodyPr/>
                    <a:lstStyle/>
                    <a:p>
                      <a:r>
                        <a:rPr lang="pt-BR" dirty="0"/>
                        <a:t>2º </a:t>
                      </a:r>
                      <a:r>
                        <a:rPr lang="pt-BR" dirty="0" err="1"/>
                        <a:t>Quad</a:t>
                      </a:r>
                      <a:r>
                        <a:rPr lang="pt-BR" dirty="0"/>
                        <a:t>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679">
                <a:tc>
                  <a:txBody>
                    <a:bodyPr/>
                    <a:lstStyle/>
                    <a:p>
                      <a:r>
                        <a:rPr lang="pt-BR" dirty="0"/>
                        <a:t>3 º </a:t>
                      </a:r>
                      <a:r>
                        <a:rPr lang="pt-BR" dirty="0" err="1"/>
                        <a:t>Quad</a:t>
                      </a:r>
                      <a:r>
                        <a:rPr lang="pt-B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15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176" y="-136477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Atividades Desenvolvidas </a:t>
            </a:r>
            <a:b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Pela Vigilância Sanitária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94735"/>
              </p:ext>
            </p:extLst>
          </p:nvPr>
        </p:nvGraphicFramePr>
        <p:xfrm>
          <a:off x="14288" y="1557338"/>
          <a:ext cx="9129713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233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Atividade Educacional</a:t>
                      </a: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Recebimento</a:t>
                      </a:r>
                    </a:p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 Denúncia</a:t>
                      </a: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Atendimento Denúncia</a:t>
                      </a: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Inspeção </a:t>
                      </a:r>
                    </a:p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Sanitária</a:t>
                      </a: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Licença Sanitária</a:t>
                      </a:r>
                    </a:p>
                  </a:txBody>
                  <a:tcPr marL="91442" marR="91442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216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216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216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8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2" marR="91442" marT="45716" marB="4571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6" marB="4571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Consultas Profissionais médicos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08091"/>
              </p:ext>
            </p:extLst>
          </p:nvPr>
        </p:nvGraphicFramePr>
        <p:xfrm>
          <a:off x="1187624" y="1489580"/>
          <a:ext cx="7488832" cy="53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211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Dr. </a:t>
                      </a:r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Renato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Dra.  </a:t>
                      </a:r>
                      <a:r>
                        <a:rPr lang="pt-BR" sz="1800" dirty="0" err="1" smtClean="0">
                          <a:latin typeface="Arial" pitchFamily="34" charset="0"/>
                          <a:cs typeface="Arial" pitchFamily="34" charset="0"/>
                        </a:rPr>
                        <a:t>Annielys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Dra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. Claúdia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Dr. </a:t>
                      </a:r>
                      <a:endParaRPr lang="pt-BR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Jose Renato</a:t>
                      </a:r>
                      <a:endParaRPr lang="pt-BR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Dr. </a:t>
                      </a:r>
                    </a:p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Leonel</a:t>
                      </a: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20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1702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1293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20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818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6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11" marB="4571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11838"/>
              </p:ext>
            </p:extLst>
          </p:nvPr>
        </p:nvGraphicFramePr>
        <p:xfrm>
          <a:off x="34924" y="1452563"/>
          <a:ext cx="9109075" cy="540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7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441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Temperatura </a:t>
                      </a:r>
                    </a:p>
                    <a:p>
                      <a:pPr algn="ctr"/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do Leite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Cloro e </a:t>
                      </a:r>
                    </a:p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Turbidez</a:t>
                      </a: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Amostras de Água</a:t>
                      </a: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Sissolo Cadastro</a:t>
                      </a:r>
                      <a:r>
                        <a:rPr lang="pt-BR" baseline="0" dirty="0">
                          <a:latin typeface="Arial" pitchFamily="34" charset="0"/>
                          <a:cs typeface="Arial" pitchFamily="34" charset="0"/>
                        </a:rPr>
                        <a:t> de Locais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087">
                <a:tc>
                  <a:txBody>
                    <a:bodyPr/>
                    <a:lstStyle/>
                    <a:p>
                      <a:pPr algn="l"/>
                      <a:r>
                        <a:rPr lang="pt-BR" b="0" i="0" dirty="0">
                          <a:latin typeface="Arial" pitchFamily="34" charset="0"/>
                          <a:cs typeface="Arial" pitchFamily="34" charset="0"/>
                        </a:rPr>
                        <a:t>1º Quad.</a:t>
                      </a:r>
                    </a:p>
                    <a:p>
                      <a:pPr algn="l"/>
                      <a:endParaRPr lang="pt-BR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087">
                <a:tc>
                  <a:txBody>
                    <a:bodyPr/>
                    <a:lstStyle/>
                    <a:p>
                      <a:pPr algn="l"/>
                      <a:r>
                        <a:rPr lang="pt-BR" b="0" i="0" dirty="0">
                          <a:latin typeface="Arial" pitchFamily="34" charset="0"/>
                          <a:cs typeface="Arial" pitchFamily="34" charset="0"/>
                        </a:rPr>
                        <a:t>2º Quad.</a:t>
                      </a:r>
                    </a:p>
                    <a:p>
                      <a:pPr algn="l"/>
                      <a:endParaRPr lang="pt-BR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087">
                <a:tc>
                  <a:txBody>
                    <a:bodyPr/>
                    <a:lstStyle/>
                    <a:p>
                      <a:pPr algn="l"/>
                      <a:r>
                        <a:rPr lang="pt-BR" b="0" i="0" dirty="0">
                          <a:latin typeface="Arial" pitchFamily="34" charset="0"/>
                          <a:cs typeface="Arial" pitchFamily="34" charset="0"/>
                        </a:rPr>
                        <a:t>3º Quad.</a:t>
                      </a:r>
                    </a:p>
                    <a:p>
                      <a:pPr algn="l"/>
                      <a:endParaRPr lang="pt-BR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8" marR="914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7176" y="-136477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Atividades Desenvolvidas </a:t>
            </a:r>
            <a:b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Pela Vigilância Ambiental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Atividades Realizadas pelo Agente de Endemias (Dengue)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25398"/>
              </p:ext>
            </p:extLst>
          </p:nvPr>
        </p:nvGraphicFramePr>
        <p:xfrm>
          <a:off x="-1" y="1557338"/>
          <a:ext cx="9144000" cy="53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1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Visitas</a:t>
                      </a: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de Larvas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Palestras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ou Mutirões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7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1863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7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7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9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9144000" cy="1251062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Pacientes que necessitam ficar na Pensão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00543"/>
              </p:ext>
            </p:extLst>
          </p:nvPr>
        </p:nvGraphicFramePr>
        <p:xfrm>
          <a:off x="0" y="1557338"/>
          <a:ext cx="9143999" cy="53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77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de Diárias Pensão  </a:t>
                      </a:r>
                    </a:p>
                    <a:p>
                      <a:pPr algn="ctr"/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Curitiba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Número de Diárias Pensão 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Cascavel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828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828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828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42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Pacientes Agendados em Curitiba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75559"/>
              </p:ext>
            </p:extLst>
          </p:nvPr>
        </p:nvGraphicFramePr>
        <p:xfrm>
          <a:off x="0" y="1557338"/>
          <a:ext cx="9143999" cy="53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301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Passagens Ida</a:t>
                      </a: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Passagens Volta</a:t>
                      </a:r>
                    </a:p>
                  </a:txBody>
                  <a:tcPr marL="91427" marR="91427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97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97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97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74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27" marR="91427" marT="45712" marB="457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2" marB="4571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4034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000" dirty="0">
                <a:solidFill>
                  <a:schemeClr val="accent1">
                    <a:satMod val="150000"/>
                  </a:schemeClr>
                </a:solidFill>
              </a:rPr>
              <a:t>Transporte de Pacientes</a:t>
            </a:r>
            <a:r>
              <a:rPr lang="pt-BR" sz="3000" i="1" dirty="0">
                <a:solidFill>
                  <a:schemeClr val="accent1">
                    <a:satMod val="150000"/>
                  </a:schemeClr>
                </a:solidFill>
              </a:rPr>
              <a:t> Agendados </a:t>
            </a:r>
            <a:r>
              <a:rPr lang="pt-BR" sz="3000" dirty="0">
                <a:solidFill>
                  <a:schemeClr val="accent1">
                    <a:satMod val="150000"/>
                  </a:schemeClr>
                </a:solidFill>
              </a:rPr>
              <a:t>Viagens realizadas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62740"/>
              </p:ext>
            </p:extLst>
          </p:nvPr>
        </p:nvGraphicFramePr>
        <p:xfrm>
          <a:off x="1" y="1571612"/>
          <a:ext cx="9143998" cy="528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55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7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7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8294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Curitiba</a:t>
                      </a: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Francisco</a:t>
                      </a:r>
                      <a:r>
                        <a:rPr lang="pt-BR" sz="1100" b="0" baseline="0" dirty="0">
                          <a:latin typeface="Arial" pitchFamily="34" charset="0"/>
                          <a:cs typeface="Arial" pitchFamily="34" charset="0"/>
                        </a:rPr>
                        <a:t> Beltrão</a:t>
                      </a:r>
                      <a:endParaRPr lang="pt-B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Cascavel</a:t>
                      </a: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Pato</a:t>
                      </a:r>
                    </a:p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Branco</a:t>
                      </a: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Realeza</a:t>
                      </a: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 smtClean="0">
                          <a:latin typeface="Arial" pitchFamily="34" charset="0"/>
                          <a:cs typeface="Arial" pitchFamily="34" charset="0"/>
                        </a:rPr>
                        <a:t>Dois</a:t>
                      </a:r>
                    </a:p>
                    <a:p>
                      <a:r>
                        <a:rPr lang="pt-BR" sz="1100" b="0" dirty="0" smtClean="0">
                          <a:latin typeface="Arial" pitchFamily="34" charset="0"/>
                          <a:cs typeface="Arial" pitchFamily="34" charset="0"/>
                        </a:rPr>
                        <a:t>Vizinhos</a:t>
                      </a:r>
                      <a:endParaRPr lang="pt-B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Pranchita</a:t>
                      </a: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latin typeface="Arial" pitchFamily="34" charset="0"/>
                          <a:cs typeface="Arial" pitchFamily="34" charset="0"/>
                        </a:rPr>
                        <a:t>Capanema</a:t>
                      </a: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 smtClean="0">
                          <a:latin typeface="Arial" pitchFamily="34" charset="0"/>
                          <a:cs typeface="Arial" pitchFamily="34" charset="0"/>
                        </a:rPr>
                        <a:t>Pérola</a:t>
                      </a:r>
                      <a:r>
                        <a:rPr lang="pt-BR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D’Oeste</a:t>
                      </a:r>
                      <a:endParaRPr lang="pt-B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1100" b="0" dirty="0" smtClean="0">
                          <a:latin typeface="Arial" pitchFamily="34" charset="0"/>
                          <a:cs typeface="Arial" pitchFamily="34" charset="0"/>
                        </a:rPr>
                        <a:t>Ampére</a:t>
                      </a:r>
                      <a:endParaRPr lang="pt-B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287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287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404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4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46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5" marR="91435" marT="45711" marB="4571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33493"/>
            <a:ext cx="8445624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Atendimentos na Fundação Hospitalar da Fronteira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4076"/>
              </p:ext>
            </p:extLst>
          </p:nvPr>
        </p:nvGraphicFramePr>
        <p:xfrm>
          <a:off x="10165" y="1484783"/>
          <a:ext cx="9133835" cy="53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09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Atendidos</a:t>
                      </a: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AIH</a:t>
                      </a:r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 Faturada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Cir. Eletivas</a:t>
                      </a: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044"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2000" b="0" i="0" dirty="0" err="1"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endParaRPr lang="pt-BR" sz="2000" b="0" i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140"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20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="0" i="0" dirty="0" err="1"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endParaRPr lang="pt-BR" sz="2000" b="0" i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140"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dirty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</a:p>
                    <a:p>
                      <a:pPr algn="ctr"/>
                      <a:r>
                        <a:rPr lang="pt-BR" sz="20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="0" i="0" dirty="0" err="1"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endParaRPr lang="pt-BR" sz="2000" b="0" i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79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8" marR="91438" marT="45712" marB="457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2" marB="4571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-243408"/>
            <a:ext cx="9141391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Atendimento Fisioterapia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07088"/>
              </p:ext>
            </p:extLst>
          </p:nvPr>
        </p:nvGraphicFramePr>
        <p:xfrm>
          <a:off x="0" y="1557338"/>
          <a:ext cx="9144000" cy="53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944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Pacientes</a:t>
                      </a: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Sessões</a:t>
                      </a: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de Sessões Domiciliares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Atividades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em grupo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rial" pitchFamily="34" charset="0"/>
                          <a:cs typeface="Arial" pitchFamily="34" charset="0"/>
                        </a:rPr>
                        <a:t>(Segunda)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719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281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719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 err="1"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719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6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Atendimento Nutricionista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80395"/>
              </p:ext>
            </p:extLst>
          </p:nvPr>
        </p:nvGraphicFramePr>
        <p:xfrm>
          <a:off x="1" y="1643050"/>
          <a:ext cx="9143999" cy="520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9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3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Pacientes</a:t>
                      </a: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Paciente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s HAS/DIA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Gestante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Pacientes Puericultura</a:t>
                      </a:r>
                    </a:p>
                  </a:txBody>
                  <a:tcPr marL="91450" marR="91450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66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38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50" marR="91450" marT="45723" marB="457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Atendimento Psicóloga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81037"/>
              </p:ext>
            </p:extLst>
          </p:nvPr>
        </p:nvGraphicFramePr>
        <p:xfrm>
          <a:off x="1" y="1557338"/>
          <a:ext cx="9143998" cy="525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7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Atendimentos</a:t>
                      </a: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Sessões em grupo</a:t>
                      </a: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de Sessões Escolares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1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1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1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01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26" marR="91426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</a:pP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6" marR="91426" marT="45710" marB="4571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98" y="0"/>
            <a:ext cx="9130601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Consultas Médicas Especializadas no Centro Regional Especialidade CRE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71824"/>
              </p:ext>
            </p:extLst>
          </p:nvPr>
        </p:nvGraphicFramePr>
        <p:xfrm>
          <a:off x="0" y="1700213"/>
          <a:ext cx="9036049" cy="515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807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Especialidade</a:t>
                      </a:r>
                    </a:p>
                  </a:txBody>
                  <a:tcPr marL="91441" marR="91441" marT="45722" marB="45722"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1°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QUAD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° QUAD</a:t>
                      </a:r>
                    </a:p>
                  </a:txBody>
                  <a:tcPr marL="91441" marR="91441" marT="45722" marB="45722"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3° QUAD</a:t>
                      </a:r>
                    </a:p>
                  </a:txBody>
                  <a:tcPr marL="91441" marR="91441" marT="45722" marB="45722"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1" marR="91441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Cardiologista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Dermatologista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Endocrinologista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Gastroenterologista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Ginecologista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Neurocirurgião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Oftalmologista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Ortopedista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Otorrinolaringologista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59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Pneumologista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305" y="476672"/>
            <a:ext cx="8435280" cy="669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Atendimentos Profissionais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8850"/>
              </p:ext>
            </p:extLst>
          </p:nvPr>
        </p:nvGraphicFramePr>
        <p:xfrm>
          <a:off x="1142976" y="1556793"/>
          <a:ext cx="6809396" cy="530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46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Enfermeiro Lucas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Enfermeira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Tainá</a:t>
                      </a: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Enfermeira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Samantha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61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546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861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861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7" marR="91447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3" marB="4571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40087"/>
              </p:ext>
            </p:extLst>
          </p:nvPr>
        </p:nvGraphicFramePr>
        <p:xfrm>
          <a:off x="0" y="115888"/>
          <a:ext cx="9143999" cy="674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5976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Especialidade</a:t>
                      </a: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1°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QUAD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° QUAD</a:t>
                      </a: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3° QUAD</a:t>
                      </a: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Urologista</a:t>
                      </a: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2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Cirurgião</a:t>
                      </a:r>
                      <a:r>
                        <a:rPr lang="pt-BR" sz="1800" b="1" baseline="0" dirty="0">
                          <a:latin typeface="Arial" pitchFamily="34" charset="0"/>
                          <a:cs typeface="Arial" pitchFamily="34" charset="0"/>
                        </a:rPr>
                        <a:t> Dentista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2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Cirurgião Geral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Reumatologia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Infectologista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Proctologista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Nefrologista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014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Cirurgião Dentista Traumatologista Bucomaxifacial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Neurologista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02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Cirurgião Vascular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Pediatra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182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Psiquiatra/Saúde mental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Número de Procedimentos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41617"/>
              </p:ext>
            </p:extLst>
          </p:nvPr>
        </p:nvGraphicFramePr>
        <p:xfrm>
          <a:off x="0" y="1557338"/>
          <a:ext cx="9108504" cy="53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27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22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3084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Curativo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Inalação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Retirada</a:t>
                      </a:r>
                    </a:p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 pontos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</a:p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Injetáveis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</a:p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Oral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HGT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Sutura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Atend.</a:t>
                      </a:r>
                    </a:p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Médico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Sinais</a:t>
                      </a:r>
                    </a:p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Vitais</a:t>
                      </a:r>
                    </a:p>
                  </a:txBody>
                  <a:tcPr marL="91441" marR="91441"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9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2490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49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49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32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1" marR="91441" marT="45715" marB="4571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1440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Pacientes que Realizaram Exame Laboratorial – Laboratório Municipal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335449"/>
              </p:ext>
            </p:extLst>
          </p:nvPr>
        </p:nvGraphicFramePr>
        <p:xfrm>
          <a:off x="6540" y="1556792"/>
          <a:ext cx="9137460" cy="530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46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Exames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Sangue, Urina e Fezes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61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4638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861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861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9" marR="91449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3" marB="4571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16" y="-99392"/>
            <a:ext cx="8928992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Número de Pacientes que Realizam Exames no Centro de Saúde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61851"/>
              </p:ext>
            </p:extLst>
          </p:nvPr>
        </p:nvGraphicFramePr>
        <p:xfrm>
          <a:off x="0" y="1571612"/>
          <a:ext cx="9129712" cy="516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1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2074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Preventivo Colo de Útero</a:t>
                      </a: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Puericultura</a:t>
                      </a: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Vitamina A</a:t>
                      </a: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Teste Rápido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HIV, Sífilis, Hep B e C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Eletrocardiograma</a:t>
                      </a:r>
                    </a:p>
                  </a:txBody>
                  <a:tcPr marL="91432" marR="91432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06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06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06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81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2" marR="91432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3" marB="4571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284" y="-1413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Número de Teste do Pezinho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29889"/>
              </p:ext>
            </p:extLst>
          </p:nvPr>
        </p:nvGraphicFramePr>
        <p:xfrm>
          <a:off x="0" y="1484313"/>
          <a:ext cx="9144000" cy="537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83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Pacientes</a:t>
                      </a: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632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632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632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44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22" marR="91422" marT="45726" marB="4572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Teste da Mãezinha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83419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28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Número de Pacientes</a:t>
                      </a: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57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57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57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22" marR="91422" marT="45726" marB="4572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726" marB="4572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-243408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Doses de vacinas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6484"/>
              </p:ext>
            </p:extLst>
          </p:nvPr>
        </p:nvGraphicFramePr>
        <p:xfrm>
          <a:off x="0" y="1557339"/>
          <a:ext cx="9144001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3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1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58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7501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BCG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b="0" dirty="0">
                          <a:latin typeface="Arial" pitchFamily="34" charset="0"/>
                          <a:cs typeface="Arial" pitchFamily="34" charset="0"/>
                        </a:rPr>
                        <a:t>Rota</a:t>
                      </a:r>
                    </a:p>
                    <a:p>
                      <a:r>
                        <a:rPr lang="pt-BR" b="0" dirty="0">
                          <a:latin typeface="Arial" pitchFamily="34" charset="0"/>
                          <a:cs typeface="Arial" pitchFamily="34" charset="0"/>
                        </a:rPr>
                        <a:t>Vírus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Pneumo </a:t>
                      </a:r>
                    </a:p>
                    <a:p>
                      <a:pPr algn="ctr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Meningo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Vip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Vop</a:t>
                      </a:r>
                    </a:p>
                    <a:p>
                      <a:pPr algn="ctr"/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Penta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SCR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DTP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dT</a:t>
                      </a: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FA</a:t>
                      </a:r>
                    </a:p>
                  </a:txBody>
                  <a:tcPr marL="91446" marR="914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587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587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587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88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-6198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Doses de Vacina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95715"/>
              </p:ext>
            </p:extLst>
          </p:nvPr>
        </p:nvGraphicFramePr>
        <p:xfrm>
          <a:off x="2" y="1556793"/>
          <a:ext cx="9036493" cy="5301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5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339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Raiva</a:t>
                      </a: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rial" pitchFamily="34" charset="0"/>
                          <a:cs typeface="Arial" pitchFamily="34" charset="0"/>
                        </a:rPr>
                        <a:t>Hep. B</a:t>
                      </a: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Arial" pitchFamily="34" charset="0"/>
                          <a:cs typeface="Arial" pitchFamily="34" charset="0"/>
                        </a:rPr>
                        <a:t>Varicela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HPV</a:t>
                      </a: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Gripe</a:t>
                      </a: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HEP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A ped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dTpa adulto</a:t>
                      </a:r>
                    </a:p>
                  </a:txBody>
                  <a:tcPr marL="91434" marR="91434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373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529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373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373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6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3" marB="4571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Classificação das Gestantes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619135"/>
              </p:ext>
            </p:extLst>
          </p:nvPr>
        </p:nvGraphicFramePr>
        <p:xfrm>
          <a:off x="2" y="1556792"/>
          <a:ext cx="9143997" cy="522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7294">
                <a:tc>
                  <a:txBody>
                    <a:bodyPr/>
                    <a:lstStyle/>
                    <a:p>
                      <a:r>
                        <a:rPr lang="pt-BR" sz="1800" dirty="0"/>
                        <a:t>Período </a:t>
                      </a: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Habitual</a:t>
                      </a: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Interme-</a:t>
                      </a:r>
                    </a:p>
                    <a:p>
                      <a:r>
                        <a:rPr lang="pt-BR" sz="1800" dirty="0"/>
                        <a:t>diário</a:t>
                      </a: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Alto-Risco</a:t>
                      </a: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Aguardando</a:t>
                      </a:r>
                      <a:r>
                        <a:rPr lang="pt-BR" sz="1800" baseline="0" dirty="0"/>
                        <a:t> Vagas Para Alto-Risco</a:t>
                      </a:r>
                      <a:endParaRPr lang="pt-BR" sz="1800" dirty="0"/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OBS</a:t>
                      </a: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561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Janeiro</a:t>
                      </a:r>
                      <a:r>
                        <a:rPr lang="pt-BR" sz="1800" b="0" baseline="0" dirty="0"/>
                        <a:t> à Abril</a:t>
                      </a:r>
                      <a:endParaRPr lang="pt-BR" sz="1800" b="0" dirty="0"/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958">
                <a:tc>
                  <a:txBody>
                    <a:bodyPr/>
                    <a:lstStyle/>
                    <a:p>
                      <a:r>
                        <a:rPr lang="pt-BR" sz="1800" b="0" dirty="0"/>
                        <a:t>Maio à Agosto</a:t>
                      </a: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958">
                <a:tc>
                  <a:txBody>
                    <a:bodyPr/>
                    <a:lstStyle/>
                    <a:p>
                      <a:r>
                        <a:rPr lang="pt-BR" sz="1800" b="1" dirty="0"/>
                        <a:t>Setembro à Dezembro</a:t>
                      </a: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Visitas Domiciliares ACS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44264"/>
              </p:ext>
            </p:extLst>
          </p:nvPr>
        </p:nvGraphicFramePr>
        <p:xfrm>
          <a:off x="0" y="1557338"/>
          <a:ext cx="9144000" cy="518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939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Rosane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Liandra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86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322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l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86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l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86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l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029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Média</a:t>
                      </a:r>
                    </a:p>
                  </a:txBody>
                  <a:tcPr marT="45718" marB="4571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16076"/>
            <a:ext cx="8964488" cy="9247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Número de Visita Domiciliar PSF 01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7954"/>
              </p:ext>
            </p:extLst>
          </p:nvPr>
        </p:nvGraphicFramePr>
        <p:xfrm>
          <a:off x="0" y="1484783"/>
          <a:ext cx="9144000" cy="53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105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Dra. </a:t>
                      </a:r>
                      <a:r>
                        <a:rPr lang="pt-BR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Annielys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Enfermeira</a:t>
                      </a:r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 Samantha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Técnica de Enfermagem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Cleonice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04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Quad.</a:t>
                      </a:r>
                    </a:p>
                    <a:p>
                      <a:pPr algn="just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04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1800" b="0" i="0" baseline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just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404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Quad.</a:t>
                      </a:r>
                    </a:p>
                    <a:p>
                      <a:pPr algn="just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4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51" marR="91451" marT="45733" marB="457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33" marB="4573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Visitas Domiciliares ACS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71385"/>
              </p:ext>
            </p:extLst>
          </p:nvPr>
        </p:nvGraphicFramePr>
        <p:xfrm>
          <a:off x="0" y="1557338"/>
          <a:ext cx="9144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8957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Handreia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Cênia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58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Média</a:t>
                      </a: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Visitas Domiciliares ACS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76527"/>
              </p:ext>
            </p:extLst>
          </p:nvPr>
        </p:nvGraphicFramePr>
        <p:xfrm>
          <a:off x="0" y="1557338"/>
          <a:ext cx="9144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8957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Roselayne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dirty="0">
                          <a:latin typeface="Arial" pitchFamily="34" charset="0"/>
                          <a:cs typeface="Arial" pitchFamily="34" charset="0"/>
                        </a:rPr>
                        <a:t>Marcia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523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58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Média</a:t>
                      </a: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59632" y="364706"/>
            <a:ext cx="65882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500" b="1" dirty="0">
                <a:solidFill>
                  <a:srgbClr val="6076B4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Visitas Domiciliares ACS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23941"/>
              </p:ext>
            </p:extLst>
          </p:nvPr>
        </p:nvGraphicFramePr>
        <p:xfrm>
          <a:off x="0" y="1484785"/>
          <a:ext cx="9108504" cy="537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0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859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Samara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Fabiana</a:t>
                      </a:r>
                    </a:p>
                    <a:p>
                      <a:pPr algn="ctr"/>
                      <a:endParaRPr lang="pt-BR" sz="1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218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348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298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218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218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96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Média</a:t>
                      </a: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469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Visitas Domiciliares ACS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45200"/>
              </p:ext>
            </p:extLst>
          </p:nvPr>
        </p:nvGraphicFramePr>
        <p:xfrm>
          <a:off x="0" y="1557338"/>
          <a:ext cx="9144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8957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Catiane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Adriana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Família</a:t>
                      </a:r>
                      <a:r>
                        <a:rPr lang="pt-BR" sz="1600" b="0" baseline="0" dirty="0">
                          <a:latin typeface="Arial" pitchFamily="34" charset="0"/>
                          <a:cs typeface="Arial" pitchFamily="34" charset="0"/>
                        </a:rPr>
                        <a:t> Cadastrada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Arial" pitchFamily="34" charset="0"/>
                          <a:cs typeface="Arial" pitchFamily="34" charset="0"/>
                        </a:rPr>
                        <a:t>Número de Família Visitada</a:t>
                      </a: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309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385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58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Média</a:t>
                      </a: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Conselho Municipal de Saúde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43510"/>
              </p:ext>
            </p:extLst>
          </p:nvPr>
        </p:nvGraphicFramePr>
        <p:xfrm>
          <a:off x="0" y="1557338"/>
          <a:ext cx="9144000" cy="53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6008">
                <a:tc>
                  <a:txBody>
                    <a:bodyPr/>
                    <a:lstStyle/>
                    <a:p>
                      <a:pPr algn="ctr"/>
                      <a:r>
                        <a:rPr lang="pt-BR" sz="1800" i="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dirty="0">
                          <a:latin typeface="Arial" pitchFamily="34" charset="0"/>
                          <a:cs typeface="Arial" pitchFamily="34" charset="0"/>
                        </a:rPr>
                        <a:t>Número</a:t>
                      </a:r>
                      <a:r>
                        <a:rPr lang="pt-BR" sz="1800" i="0" baseline="0" dirty="0">
                          <a:latin typeface="Arial" pitchFamily="34" charset="0"/>
                          <a:cs typeface="Arial" pitchFamily="34" charset="0"/>
                        </a:rPr>
                        <a:t> de Reuniões do Conselho Municipal de Saúde</a:t>
                      </a:r>
                      <a:endParaRPr lang="pt-BR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672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672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672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63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53" marR="91453" marT="45718" marB="4571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18" marB="45718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84" y="-99392"/>
            <a:ext cx="9036496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600">
                <a:solidFill>
                  <a:schemeClr val="accent1">
                    <a:satMod val="150000"/>
                  </a:schemeClr>
                </a:solidFill>
              </a:rPr>
              <a:t>Palestras  (PSE, Gestantes, HAS/DIA, Vigilância em Saúde e Comunidades)</a:t>
            </a:r>
            <a:endParaRPr lang="pt-BR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19074"/>
              </p:ext>
            </p:extLst>
          </p:nvPr>
        </p:nvGraphicFramePr>
        <p:xfrm>
          <a:off x="-1588" y="1557338"/>
          <a:ext cx="9145588" cy="53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553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Enfermagem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rial" pitchFamily="34" charset="0"/>
                          <a:cs typeface="Arial" pitchFamily="34" charset="0"/>
                        </a:rPr>
                        <a:t>Odontologia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rial" pitchFamily="34" charset="0"/>
                          <a:cs typeface="Arial" pitchFamily="34" charset="0"/>
                        </a:rPr>
                        <a:t>Farmácia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NASF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Médicos</a:t>
                      </a: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Vigilância</a:t>
                      </a:r>
                      <a:r>
                        <a:rPr lang="pt-BR" sz="1400" b="0" baseline="0" dirty="0">
                          <a:latin typeface="Arial" pitchFamily="34" charset="0"/>
                          <a:cs typeface="Arial" pitchFamily="34" charset="0"/>
                        </a:rPr>
                        <a:t> Epidemiológica, Ambiental e  Trabalhador</a:t>
                      </a:r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10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10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109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6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6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8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3" marR="91443" marT="45709" marB="4570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9" marB="45709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Cronograma de atendimento médico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48045"/>
              </p:ext>
            </p:extLst>
          </p:nvPr>
        </p:nvGraphicFramePr>
        <p:xfrm>
          <a:off x="-31" y="2286164"/>
          <a:ext cx="9144033" cy="1649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chemeClr val="tx1"/>
                          </a:solidFill>
                          <a:effectLst/>
                        </a:rPr>
                        <a:t>Segunda-feira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</a:rPr>
                        <a:t>Terça-feira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</a:rPr>
                        <a:t>Quarta-feira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 err="1">
                          <a:solidFill>
                            <a:schemeClr val="tx1"/>
                          </a:solidFill>
                          <a:effectLst/>
                        </a:rPr>
                        <a:t>Quinta-feira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 err="1">
                          <a:solidFill>
                            <a:schemeClr val="tx1"/>
                          </a:solidFill>
                          <a:effectLst/>
                        </a:rPr>
                        <a:t>Sexta-feira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Manhã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Manhã</a:t>
                      </a: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Manhã</a:t>
                      </a:r>
                      <a:endParaRPr lang="pt-B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Manhã</a:t>
                      </a: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Manhã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Cidade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Tarde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Tarde</a:t>
                      </a:r>
                      <a:endParaRPr lang="pt-B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Tarde</a:t>
                      </a:r>
                      <a:endParaRPr lang="pt-B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Tarde </a:t>
                      </a:r>
                      <a:endParaRPr lang="pt-B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Tarde</a:t>
                      </a:r>
                      <a:endParaRPr lang="pt-B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Cidade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Cidade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485" marR="6348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03848" y="1565584"/>
            <a:ext cx="231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Dr. Renato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294328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mtClean="0"/>
              <a:t>Cronograma de atendimento médico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5033"/>
              </p:ext>
            </p:extLst>
          </p:nvPr>
        </p:nvGraphicFramePr>
        <p:xfrm>
          <a:off x="34098" y="1954669"/>
          <a:ext cx="9109902" cy="1570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Segunda-feira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Terça-feira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Quarta-feira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Quinta-feira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Sexta-feira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Manhã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Manha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Manha 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Manha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Manhã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1"/>
                          </a:solidFill>
                          <a:effectLst/>
                        </a:rPr>
                        <a:t>Cidade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Cidade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smtClean="0">
                          <a:effectLst/>
                        </a:rPr>
                        <a:t>Vista Gaúcha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Alto Aparecida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 Vila Progresso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Tarde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Tarde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Tarde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Tarde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Tarde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>
                          <a:solidFill>
                            <a:schemeClr val="tx1"/>
                          </a:solidFill>
                          <a:effectLst/>
                        </a:rPr>
                        <a:t>Cidade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Cidade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Estudo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Cidade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Estudo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8" marR="635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7704" y="1554560"/>
            <a:ext cx="6072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Dra. </a:t>
            </a:r>
            <a:r>
              <a:rPr lang="pt-BR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Annielys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Programa Saúde da Família 01 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99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mtClean="0"/>
              <a:t>Cronograma de atendimento médico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71461"/>
              </p:ext>
            </p:extLst>
          </p:nvPr>
        </p:nvGraphicFramePr>
        <p:xfrm>
          <a:off x="0" y="1484784"/>
          <a:ext cx="9130906" cy="537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5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Dra.</a:t>
                      </a:r>
                      <a:r>
                        <a:rPr lang="pt-BR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Claudia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Dr. Leonel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Dr. </a:t>
                      </a: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José Renato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Quinta-feira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Quarta-feira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Segunda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sexta-feira </a:t>
                      </a:r>
                      <a:r>
                        <a:rPr lang="pt-BR" sz="1800" dirty="0">
                          <a:effectLst/>
                        </a:rPr>
                        <a:t>do mês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Manhã/ sistema agendamento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Manhã/ sistema agendamento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Manhã/ Sistema agendamento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Gestantes /Ginecologia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Cardiologia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Psiquiatria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51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55448"/>
            <a:ext cx="8435280" cy="1252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satMod val="150000"/>
                  </a:schemeClr>
                </a:solidFill>
              </a:rPr>
              <a:t>Alimentados pela </a:t>
            </a:r>
            <a:r>
              <a:rPr lang="pt-BR" sz="3600" dirty="0" smtClean="0">
                <a:solidFill>
                  <a:schemeClr val="accent1">
                    <a:satMod val="150000"/>
                  </a:schemeClr>
                </a:solidFill>
              </a:rPr>
              <a:t>Enfermeiro Lucas</a:t>
            </a:r>
            <a:endParaRPr lang="pt-BR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 rtlCol="0">
            <a:normAutofit fontScale="25000" lnSpcReduction="20000"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b="1" dirty="0"/>
              <a:t> </a:t>
            </a:r>
            <a:endParaRPr lang="pt-BR" sz="56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PNI (Programa Nacional de Imunização)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API (Relatório de Doses Aplicadas)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EDI (Estoque de Vacinas)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SIAIU(Entrada e Saída das Vacinas)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EAPV (Eventos Adversos Pós Vacinação)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SINAN(Sistema de Notificação de Agravos Nacionais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SINAN WEB (Fluxo de Retorno)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800" dirty="0"/>
              <a:t>- SINAN ON LINE (Dengue e Gripe)</a:t>
            </a:r>
            <a:endParaRPr lang="pt-BR" sz="48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SISNET ( Sistema de Envio de Dados de Notificações)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EXANTEMÁTICA ( Relatório Semanal de Doença Exantemática)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PLANILHA DA DENGUE ( Paralela)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SNILT (Sistema de Notificação da Infecção Latente da Tuberculose)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SIVEP-DDA (Sistema de Informação de Vigilância Epidemiológica de Doenças Diarreicas Agudas)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SDRA (Sistema de Proporção de Casos de Doenças Respiratórias Agudas)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SIM (Sistema Informação de Mortalidade) Responsável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SINASC (Sistema de Informação de Nascidos Vivos) Responsável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SIAB (Sistema de Informação da Atenção Básica) Responsável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GAL (Sistema de Gerenciamento Laboratorial, LACEN)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PSE (Programa Saúde na Escola)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VIGIASUS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SININHO (Sistema de Informação de Notificação de Acidente de Trabalho Simplificado)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SISCOLO (Sistema de Informação da Prevenção do Câncer de Colo de Útero)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SISMAMA (Sistema de Informação de Prevenção de Câncer de Mama)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PMA2 –EAB (Relatório de Produção e Marcadores para Avaliação)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Ficha D (Registro de Atividades, Procedimentos e Notificações)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Ficha D C (Registro de Atividades, Procedimentos e Notificações Complementar)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PMA2 – C (Atividades e Produção)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SSA2 (Relatório da Situação de Saúde e Acompanhamento na Área/Equipe)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SARGS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 DAB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-Planilha Brucelose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4800" dirty="0"/>
              <a:t>-SIES (Vacina)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43098"/>
              </p:ext>
            </p:extLst>
          </p:nvPr>
        </p:nvGraphicFramePr>
        <p:xfrm>
          <a:off x="0" y="1557338"/>
          <a:ext cx="9144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580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Dr.  Renato</a:t>
                      </a:r>
                      <a:endParaRPr lang="pt-BR" sz="18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Enfermeira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Tainá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Técnica de Enfermagem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Solange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05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3- Eloá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1- Samantha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05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05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9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49" marR="91449" marT="45707" marB="4570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Número de Visita Domiciliar PSF 02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satMod val="150000"/>
                  </a:schemeClr>
                </a:solidFill>
              </a:rPr>
              <a:t>Alimentados pela Enfermeira </a:t>
            </a:r>
            <a:r>
              <a:rPr lang="pt-BR" sz="3600" dirty="0" smtClean="0">
                <a:solidFill>
                  <a:schemeClr val="accent1">
                    <a:satMod val="150000"/>
                  </a:schemeClr>
                </a:solidFill>
              </a:rPr>
              <a:t>Tainá/Samantha</a:t>
            </a:r>
            <a:endParaRPr lang="pt-BR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pt-BR" dirty="0"/>
              <a:t>- SISPRENATAL WEB (Sistema de Informação do pré-natal envio via internet)</a:t>
            </a:r>
          </a:p>
          <a:p>
            <a:r>
              <a:rPr lang="pt-BR" dirty="0"/>
              <a:t>- TESTE RÁPIDO (Relatório de Produção)</a:t>
            </a:r>
          </a:p>
          <a:p>
            <a:r>
              <a:rPr lang="pt-BR" dirty="0"/>
              <a:t>- SISCAN (Exames de Colo de útero e Mama)</a:t>
            </a:r>
          </a:p>
          <a:p>
            <a:r>
              <a:rPr lang="pt-BR" dirty="0"/>
              <a:t>VITAMINA A</a:t>
            </a:r>
          </a:p>
          <a:p>
            <a:r>
              <a:rPr lang="pt-BR" dirty="0"/>
              <a:t>TESTE DO PEZINHO</a:t>
            </a:r>
          </a:p>
          <a:p>
            <a:r>
              <a:rPr lang="pt-BR" dirty="0"/>
              <a:t>TESTE DA MÃEZINHA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>
                <a:solidFill>
                  <a:schemeClr val="accent1">
                    <a:satMod val="150000"/>
                  </a:schemeClr>
                </a:solidFill>
              </a:rPr>
              <a:t>Alimentados pela Farmacêutica Eloá </a:t>
            </a:r>
            <a:endParaRPr lang="pt-BR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pt-BR" dirty="0"/>
              <a:t>- </a:t>
            </a:r>
            <a:r>
              <a:rPr lang="pt-BR" sz="2800" dirty="0"/>
              <a:t>RELATÓRIO DE PRESERVATIVOS E ANTICONCEPCIONAIS</a:t>
            </a:r>
          </a:p>
          <a:p>
            <a:r>
              <a:rPr lang="pt-BR" sz="2800" dirty="0"/>
              <a:t>- RELATÓRIO DE TUBERCULOSE</a:t>
            </a:r>
          </a:p>
          <a:p>
            <a:r>
              <a:rPr lang="pt-BR" sz="2800" dirty="0"/>
              <a:t>-RELATÓRIO DE HANSENÍASE</a:t>
            </a:r>
          </a:p>
          <a:p>
            <a:r>
              <a:rPr lang="pt-BR" sz="2800" dirty="0"/>
              <a:t>LME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>
                <a:solidFill>
                  <a:schemeClr val="accent1">
                    <a:satMod val="150000"/>
                  </a:schemeClr>
                </a:solidFill>
              </a:rPr>
              <a:t>Alimentado pela Agente Sanitária Suzane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12169"/>
            <a:ext cx="9144000" cy="5373215"/>
          </a:xfrm>
        </p:spPr>
        <p:txBody>
          <a:bodyPr rtlCol="0">
            <a:normAutofit/>
          </a:bodyPr>
          <a:lstStyle/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ea typeface="Calibri"/>
                <a:cs typeface="Arial" pitchFamily="34" charset="0"/>
              </a:rPr>
              <a:t>- SISAGUA (Sistema de Informação de Vigilância de Qualidade da Água para </a:t>
            </a:r>
            <a:r>
              <a:rPr lang="pt-BR" sz="1800" dirty="0" smtClean="0">
                <a:latin typeface="Arial" pitchFamily="34" charset="0"/>
                <a:ea typeface="Calibri"/>
                <a:cs typeface="Arial" pitchFamily="34" charset="0"/>
              </a:rPr>
              <a:t>     Consumo </a:t>
            </a:r>
            <a:r>
              <a:rPr lang="pt-BR" sz="1800" dirty="0">
                <a:latin typeface="Arial" pitchFamily="34" charset="0"/>
                <a:ea typeface="Calibri"/>
                <a:cs typeface="Arial" pitchFamily="34" charset="0"/>
              </a:rPr>
              <a:t>Humano)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ea typeface="Calibri"/>
                <a:cs typeface="Arial" pitchFamily="34" charset="0"/>
              </a:rPr>
              <a:t>- GAL (Gerenciador de Ambiente Laboratorial)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- PROVEME (Programa Nacional de Verificação da Qualidade de Medicamentos)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- PROGRAMA ESTADUAL DE RESIDUOS DE MEDICAMENTOS VETERINÁRIO EM ALIMENTOS DE ORIGEM ANIMAL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- PROGRAMA DE ANALISE E RESÍDUOS DE AGROTÓXICO EM ALIMENTO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- PROGRAMA LEITE DAS CRIANÇAS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-PROGRAMA ESTADUAL DE COLETA DE AMOSTRAS DE ALIMENTOS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-SIES (Sistema 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informação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de Insumos Estratégicos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38912" indent="-32004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SIEVISA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438912" indent="-320040"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2"/>
              <a:buChar char=""/>
              <a:defRPr/>
            </a:pPr>
            <a:endParaRPr lang="pt-BR" sz="1800" dirty="0">
              <a:latin typeface="Calibri"/>
              <a:ea typeface="Calibri"/>
              <a:cs typeface="Times New Roman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sz="1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>
                <a:solidFill>
                  <a:schemeClr val="accent1">
                    <a:satMod val="150000"/>
                  </a:schemeClr>
                </a:solidFill>
              </a:rPr>
              <a:t>Alimentados pela Nutricionista Angela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pt-BR" dirty="0"/>
              <a:t>BOLSA FAMÍLIA</a:t>
            </a:r>
          </a:p>
          <a:p>
            <a:r>
              <a:rPr lang="pt-BR" dirty="0"/>
              <a:t>SISVAN</a:t>
            </a:r>
          </a:p>
          <a:p>
            <a:r>
              <a:rPr lang="pt-BR" dirty="0"/>
              <a:t>LEITE DAS CRIANÇAS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>
                <a:solidFill>
                  <a:schemeClr val="accent1">
                    <a:satMod val="150000"/>
                  </a:schemeClr>
                </a:solidFill>
              </a:rPr>
              <a:t>Alimentados pelo Agente Adm. Jeferson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pt-BR" sz="2800" dirty="0"/>
              <a:t>E-SUS</a:t>
            </a:r>
          </a:p>
          <a:p>
            <a:r>
              <a:rPr lang="pt-BR" sz="2800" dirty="0"/>
              <a:t>SISPNCD</a:t>
            </a:r>
          </a:p>
          <a:p>
            <a:r>
              <a:rPr lang="pt-BR" sz="2800" dirty="0"/>
              <a:t>SIES</a:t>
            </a:r>
          </a:p>
          <a:p>
            <a:r>
              <a:rPr lang="pt-BR" sz="2800" dirty="0"/>
              <a:t>SISNET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/>
              <a:t>- SIA (Sistema de Informação Ambulatorial)*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/>
              <a:t>- BPA (Digitação de Dados)*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/>
              <a:t>- FPO (Controle de Programação Orçamentária)*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/>
              <a:t>- CNES (Conversão das Bases Cadastrais)*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/>
              <a:t>- DE PARA SIA (Faturamento da produção ambulatorial)*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/>
              <a:t>- VERSIA (Verificador de informação do SIA)*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/>
              <a:t>- SIAB (Sistema de Informação da Atenção Básica)*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592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X Conferencia Municipal de saúde</a:t>
            </a:r>
            <a:endParaRPr lang="pt-BR" dirty="0"/>
          </a:p>
        </p:txBody>
      </p:sp>
      <p:pic>
        <p:nvPicPr>
          <p:cNvPr id="1027" name="Picture 3" descr="C:\Users\SecSaude06\Desktop\Audincia FOTOS 1 QUAD\conferencia MS\WhatsApp Image 2019-05-10 at 12.17.1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30" y="4376312"/>
            <a:ext cx="3704186" cy="232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ecSaude06\Desktop\Audincia FOTOS 1 QUAD\conferencia MS\WhatsApp Image 2019-05-10 at 12.17.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4" y="4221088"/>
            <a:ext cx="3598900" cy="24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ecSaude06\Desktop\Audincia FOTOS 1 QUAD\conferencia MS\WhatsApp Image 2019-05-10 at 12.17.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00400" cy="24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SecSaude06\Desktop\Audincia FOTOS 1 QUAD\conferencia MS\WhatsApp Image 2019-05-10 at 12.17.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30" y="1556792"/>
            <a:ext cx="3704186" cy="25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Hiperdia</a:t>
            </a:r>
            <a:r>
              <a:rPr lang="pt-BR" dirty="0" smtClean="0"/>
              <a:t>  Santa Lucia</a:t>
            </a:r>
            <a:endParaRPr lang="pt-BR" dirty="0"/>
          </a:p>
        </p:txBody>
      </p:sp>
      <p:pic>
        <p:nvPicPr>
          <p:cNvPr id="2050" name="Picture 2" descr="C:\Users\SecSaude06\Desktop\Audincia FOTOS 1 QUAD\hiperdia\st lucia\WhatsApp Image 2019-05-10 at 11.11.3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" y="2348880"/>
            <a:ext cx="44363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cSaude06\Desktop\Audincia FOTOS 1 QUAD\hiperdia\st lucia\WhatsApp Image 2019-05-10 at 11.11.30 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45" y="2348880"/>
            <a:ext cx="442798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45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Hiperdia</a:t>
            </a:r>
            <a:r>
              <a:rPr lang="pt-BR" dirty="0" smtClean="0"/>
              <a:t> Vista </a:t>
            </a:r>
            <a:r>
              <a:rPr lang="pt-BR" dirty="0" err="1" smtClean="0"/>
              <a:t>Gaucha</a:t>
            </a:r>
            <a:endParaRPr lang="pt-BR" dirty="0"/>
          </a:p>
        </p:txBody>
      </p:sp>
      <p:pic>
        <p:nvPicPr>
          <p:cNvPr id="3074" name="Picture 2" descr="C:\Users\SecSaude06\Desktop\Audincia FOTOS 1 QUAD\hiperdia\vista gaucha\WhatsApp Image 2019-05-10 at 12.15.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5"/>
            <a:ext cx="4026801" cy="30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cSaude06\Desktop\Audincia FOTOS 1 QUAD\hiperdia\vista gaucha\WhatsApp Image 2019-05-10 at 12.15.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951969" cy="29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95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Capacitação da equipe AB</a:t>
            </a:r>
            <a:endParaRPr lang="pt-BR" dirty="0"/>
          </a:p>
        </p:txBody>
      </p:sp>
      <p:pic>
        <p:nvPicPr>
          <p:cNvPr id="4098" name="Picture 2" descr="C:\Users\SecSaude06\Desktop\Audincia FOTOS 1 QUAD\capaciatação ACS\WhatsApp Image 2019-05-10 at 11.26.46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24" y="1684027"/>
            <a:ext cx="36724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cSaude06\Desktop\Audincia FOTOS 1 QUAD\capaciatação ACS\WhatsApp Image 2019-05-10 at 12.15.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4757"/>
            <a:ext cx="3707904" cy="49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ecSaude06\Desktop\Audincia FOTOS 1 QUAD\capaciatação ACS\WhatsApp Image 2019-05-10 at 11.26.4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24" y="4155963"/>
            <a:ext cx="3672408" cy="23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07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Encontro de Gestantes</a:t>
            </a:r>
            <a:endParaRPr lang="pt-BR" dirty="0"/>
          </a:p>
        </p:txBody>
      </p:sp>
      <p:pic>
        <p:nvPicPr>
          <p:cNvPr id="5122" name="Picture 2" descr="C:\Users\SecSaude06\Desktop\Audincia FOTOS 1 QUAD\gestante\WhatsApp Image 2019-05-10 at 11.11.2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680321"/>
            <a:ext cx="2851981" cy="50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cSaude06\Desktop\Audincia FOTOS 1 QUAD\gestante\WhatsApp Image 2019-05-10 at 11.11.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0504"/>
            <a:ext cx="4520952" cy="25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ecSaude06\Desktop\Audincia FOTOS 1 QUAD\gestante\WhatsApp Image 2019-05-10 at 11.11.26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0321"/>
            <a:ext cx="4448944" cy="23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7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Visitas Domiciliares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8042"/>
              </p:ext>
            </p:extLst>
          </p:nvPr>
        </p:nvGraphicFramePr>
        <p:xfrm>
          <a:off x="-3" y="1556791"/>
          <a:ext cx="9144002" cy="530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3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791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Vigilância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Epid/Traba</a:t>
                      </a:r>
                    </a:p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Fisioterapia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Psicóloga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Nutricionista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Farmacêutica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91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91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91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5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7" marB="4571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Grupo antitabagismo</a:t>
            </a:r>
            <a:endParaRPr lang="pt-BR" dirty="0"/>
          </a:p>
        </p:txBody>
      </p:sp>
      <p:pic>
        <p:nvPicPr>
          <p:cNvPr id="6146" name="Picture 2" descr="C:\Users\SecSaude06\Desktop\Audincia FOTOS 1 QUAD\gp antitabagismo\WhatsApp Image 2019-05-10 at 13.34.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1" y="1772816"/>
            <a:ext cx="3687681" cy="22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cSaude06\Desktop\Audincia FOTOS 1 QUAD\gp antitabagismo\WhatsApp Image 2019-05-10 at 13.40.4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60" y="1772816"/>
            <a:ext cx="4104456" cy="22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ecSaude06\Desktop\Audincia FOTOS 1 QUAD\gp antitabagismo\WhatsApp Image 2019-05-10 at 13.40.4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0" y="4221087"/>
            <a:ext cx="3687681" cy="2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cSaude06\Desktop\Audincia FOTOS 1 QUAD\gp antitabagismo\WhatsApp Image 2019-05-10 at 13.40.4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64" y="4221087"/>
            <a:ext cx="4032448" cy="24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4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Grupo NASF: Dor crônica</a:t>
            </a:r>
            <a:endParaRPr lang="pt-BR" dirty="0"/>
          </a:p>
        </p:txBody>
      </p:sp>
      <p:pic>
        <p:nvPicPr>
          <p:cNvPr id="4" name="Picture 5" descr="C:\Users\SecSaude06\Desktop\Audincia FOTOS 1 QUAD\gp antitabagismo\WhatsApp Image 2019-05-10 at 13.42.2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093664" cy="24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ecSaude06\Desktop\Audincia FOTOS 1 QUAD\gp antitabagismo\WhatsApp Image 2019-05-10 at 13.42.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02" y="4446889"/>
            <a:ext cx="4511212" cy="22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8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População de Gestantes Hipertensos e Diabéticos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879838"/>
              </p:ext>
            </p:extLst>
          </p:nvPr>
        </p:nvGraphicFramePr>
        <p:xfrm>
          <a:off x="0" y="1556791"/>
          <a:ext cx="9143999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024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2019</a:t>
                      </a:r>
                      <a:endParaRPr lang="pt-BR" sz="1800" dirty="0"/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Gestante</a:t>
                      </a: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Hipertenso</a:t>
                      </a: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Diabético</a:t>
                      </a:r>
                    </a:p>
                  </a:txBody>
                  <a:tcPr marL="91442" marR="91442" marT="45696" marB="456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854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Janeiro à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Abril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792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241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Maio à Agosto</a:t>
                      </a: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241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Setembro à Dezembro</a:t>
                      </a: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7563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Número de Exames Realizados no CRE</a:t>
            </a:r>
            <a:br>
              <a:rPr lang="pt-BR" sz="32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em Francisco Beltrão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02175"/>
              </p:ext>
            </p:extLst>
          </p:nvPr>
        </p:nvGraphicFramePr>
        <p:xfrm>
          <a:off x="26988" y="1484313"/>
          <a:ext cx="9081516" cy="538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13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ECG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Mamografia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US Mamária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Ultrasson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Consulta em Atenção Espec.</a:t>
                      </a:r>
                    </a:p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Exames Laboratoriais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1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1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193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73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1098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6076B4"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Número de Exames Realizados no CRE</a:t>
            </a:r>
            <a:br>
              <a:rPr lang="pt-BR" sz="3200" dirty="0">
                <a:solidFill>
                  <a:srgbClr val="6076B4"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rgbClr val="6076B4"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em Francisco Beltrão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14056"/>
              </p:ext>
            </p:extLst>
          </p:nvPr>
        </p:nvGraphicFramePr>
        <p:xfrm>
          <a:off x="0" y="1428736"/>
          <a:ext cx="9144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6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708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Audiometria </a:t>
                      </a: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EEG</a:t>
                      </a: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Tomografia</a:t>
                      </a: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Ressonância Magnética</a:t>
                      </a:r>
                    </a:p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Radiografia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Diversos</a:t>
                      </a:r>
                    </a:p>
                  </a:txBody>
                  <a:tcPr marL="91455" marR="91455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3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1º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3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 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3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3º </a:t>
                      </a:r>
                    </a:p>
                    <a:p>
                      <a:pPr algn="ctr"/>
                      <a:r>
                        <a:rPr lang="pt-BR" sz="1800" b="0" i="0" dirty="0">
                          <a:latin typeface="Arial" pitchFamily="34" charset="0"/>
                          <a:cs typeface="Arial" pitchFamily="34" charset="0"/>
                        </a:rPr>
                        <a:t>Quad.</a:t>
                      </a:r>
                    </a:p>
                    <a:p>
                      <a:pPr algn="ctr"/>
                      <a:endParaRPr lang="pt-BR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61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0" marB="4571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11176</TotalTime>
  <Words>1818</Words>
  <Application>Microsoft Office PowerPoint</Application>
  <PresentationFormat>Apresentação na tela (4:3)</PresentationFormat>
  <Paragraphs>968</Paragraphs>
  <Slides>61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Algerian</vt:lpstr>
      <vt:lpstr>Arial</vt:lpstr>
      <vt:lpstr>Calibri</vt:lpstr>
      <vt:lpstr>Corbel</vt:lpstr>
      <vt:lpstr>Times New Roman</vt:lpstr>
      <vt:lpstr>Wingdings</vt:lpstr>
      <vt:lpstr>Wingdings 2</vt:lpstr>
      <vt:lpstr>Wingdings 3</vt:lpstr>
      <vt:lpstr>Módulo</vt:lpstr>
      <vt:lpstr>Relatório de Atividades Desenvolvidas na Secretaria de Saúde </vt:lpstr>
      <vt:lpstr>Consultas Profissionais médicos</vt:lpstr>
      <vt:lpstr>Atendimentos Profissionais</vt:lpstr>
      <vt:lpstr>Número de Visita Domiciliar PSF 01</vt:lpstr>
      <vt:lpstr>Número de Visita Domiciliar PSF 02</vt:lpstr>
      <vt:lpstr>Visitas Domiciliares</vt:lpstr>
      <vt:lpstr>População de Gestantes Hipertensos e Diabéticos</vt:lpstr>
      <vt:lpstr>Número de Exames Realizados no CRE  em Francisco Beltrão</vt:lpstr>
      <vt:lpstr>Número de Exames Realizados no CRE  em Francisco Beltrão</vt:lpstr>
      <vt:lpstr>Pacientes Encaminhados Cascavel CEONC e UOPECCAN</vt:lpstr>
      <vt:lpstr>Cirurgias Eletivas</vt:lpstr>
      <vt:lpstr>Atividades Realizadas pela  Equipe Saúde Bucal 01</vt:lpstr>
      <vt:lpstr>Atividades Realizadas pela  Equipe Saúde Bucal 02</vt:lpstr>
      <vt:lpstr>Dispensação de Medicamentos na Farmácia da UBS</vt:lpstr>
      <vt:lpstr>Componente Especializado da Assistência Farmacêutica – CEAF </vt:lpstr>
      <vt:lpstr>Atendimento de Epidemiologia</vt:lpstr>
      <vt:lpstr>Atendimento Saúde do Trabalhador</vt:lpstr>
      <vt:lpstr>Números de óbitos </vt:lpstr>
      <vt:lpstr>Atividades Desenvolvidas  Pela Vigilância Sanitária</vt:lpstr>
      <vt:lpstr>Atividades Desenvolvidas  Pela Vigilância Ambiental</vt:lpstr>
      <vt:lpstr>Atividades Realizadas pelo Agente de Endemias (Dengue)</vt:lpstr>
      <vt:lpstr>Pacientes que necessitam ficar na Pensão</vt:lpstr>
      <vt:lpstr>Pacientes Agendados em Curitiba</vt:lpstr>
      <vt:lpstr>Transporte de Pacientes Agendados Viagens realizadas</vt:lpstr>
      <vt:lpstr>Atendimentos na Fundação Hospitalar da Fronteira</vt:lpstr>
      <vt:lpstr>Atendimento Fisioterapia</vt:lpstr>
      <vt:lpstr>Atendimento Nutricionista</vt:lpstr>
      <vt:lpstr>Atendimento Psicóloga</vt:lpstr>
      <vt:lpstr>Consultas Médicas Especializadas no Centro Regional Especialidade CRE</vt:lpstr>
      <vt:lpstr>Apresentação do PowerPoint</vt:lpstr>
      <vt:lpstr>Número de Procedimentos</vt:lpstr>
      <vt:lpstr>Pacientes que Realizaram Exame Laboratorial – Laboratório Municipal</vt:lpstr>
      <vt:lpstr>Número de Pacientes que Realizam Exames no Centro de Saúde</vt:lpstr>
      <vt:lpstr>Número de Teste do Pezinho</vt:lpstr>
      <vt:lpstr>Teste da Mãezinha</vt:lpstr>
      <vt:lpstr>Doses de vacinas</vt:lpstr>
      <vt:lpstr>Doses de Vacina</vt:lpstr>
      <vt:lpstr>Classificação das Gestantes</vt:lpstr>
      <vt:lpstr>Visitas Domiciliares ACS</vt:lpstr>
      <vt:lpstr>Visitas Domiciliares ACS</vt:lpstr>
      <vt:lpstr>Visitas Domiciliares ACS</vt:lpstr>
      <vt:lpstr>Apresentação do PowerPoint</vt:lpstr>
      <vt:lpstr>Visitas Domiciliares ACS</vt:lpstr>
      <vt:lpstr>Conselho Municipal de Saúde</vt:lpstr>
      <vt:lpstr>Palestras  (PSE, Gestantes, HAS/DIA, Vigilância em Saúde e Comunidades)</vt:lpstr>
      <vt:lpstr>Cronograma de atendimento médico</vt:lpstr>
      <vt:lpstr>Cronograma de atendimento médico</vt:lpstr>
      <vt:lpstr>Cronograma de atendimento médico</vt:lpstr>
      <vt:lpstr>Alimentados pela Enfermeiro Lucas</vt:lpstr>
      <vt:lpstr>Alimentados pela Enfermeira Tainá/Samantha</vt:lpstr>
      <vt:lpstr>Alimentados pela Farmacêutica Eloá </vt:lpstr>
      <vt:lpstr>Alimentado pela Agente Sanitária Suzane</vt:lpstr>
      <vt:lpstr>Alimentados pela Nutricionista Angela</vt:lpstr>
      <vt:lpstr>Alimentados pelo Agente Adm. Jeferson </vt:lpstr>
      <vt:lpstr>X Conferencia Municipal de saúde</vt:lpstr>
      <vt:lpstr>Hiperdia  Santa Lucia</vt:lpstr>
      <vt:lpstr>Hiperdia Vista Gaucha</vt:lpstr>
      <vt:lpstr>Capacitação da equipe AB</vt:lpstr>
      <vt:lpstr>Encontro de Gestantes</vt:lpstr>
      <vt:lpstr>Grupo antitabagismo</vt:lpstr>
      <vt:lpstr>Grupo NASF: Dor crônica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Atividades Desenvolvidas na Secretaria de Saúde</dc:title>
  <dc:creator>XP</dc:creator>
  <cp:lastModifiedBy>Usuário do Windows</cp:lastModifiedBy>
  <cp:revision>1044</cp:revision>
  <cp:lastPrinted>2016-09-22T12:28:05Z</cp:lastPrinted>
  <dcterms:created xsi:type="dcterms:W3CDTF">2014-05-15T13:45:52Z</dcterms:created>
  <dcterms:modified xsi:type="dcterms:W3CDTF">2019-05-28T16:07:01Z</dcterms:modified>
</cp:coreProperties>
</file>